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Montserrat"/>
      <p:regular r:id="rId31"/>
      <p:bold r:id="rId32"/>
      <p:italic r:id="rId33"/>
      <p:boldItalic r:id="rId34"/>
    </p:embeddedFont>
    <p:embeddedFont>
      <p:font typeface="Montserrat ExtraBold"/>
      <p:bold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-bold.fntdata"/><Relationship Id="rId13" Type="http://schemas.openxmlformats.org/officeDocument/2006/relationships/slide" Target="slides/slide9.xml"/><Relationship Id="rId35" Type="http://schemas.openxmlformats.org/officeDocument/2006/relationships/font" Target="fonts/MontserratExtraBold-bold.fntdata"/><Relationship Id="rId12" Type="http://schemas.openxmlformats.org/officeDocument/2006/relationships/slide" Target="slides/slide8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MontserratExtraBold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1478115a7_1_17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1478115a7_1_17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1478115a7_1_17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1478115a7_1_17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1478115a7_1_17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1478115a7_1_17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1478115a7_1_17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1478115a7_1_17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1478115a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1478115a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1478115a7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1478115a7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1478115a7_1_17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1478115a7_1_17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1478115a7_1_17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1478115a7_1_17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1478115a7_1_17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1478115a7_1_17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15071d22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15071d22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13f2e7b1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13f2e7b1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1478115a7_1_17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71478115a7_1_17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15071d22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15071d22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715071d22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715071d22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15071d22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15071d22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1478115a7_1_17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71478115a7_1_17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71478115a7_1_17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71478115a7_1_17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71478115a7_1_17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71478115a7_1_17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1478115a7_1_17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1478115a7_1_17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15071d22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15071d22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13f2e7b1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13f2e7b1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15071d22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15071d22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13f2e7b1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13f2e7b1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1478115a7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1478115a7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15071d22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15071d22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4800" y="-22200"/>
            <a:ext cx="7341600" cy="520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888325" y="2056650"/>
            <a:ext cx="4878000" cy="10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888325" y="4399261"/>
            <a:ext cx="3430800" cy="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311700" y="11823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311700" y="3076025"/>
            <a:ext cx="8520600" cy="48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1"/>
          <p:cNvSpPr/>
          <p:nvPr/>
        </p:nvSpPr>
        <p:spPr>
          <a:xfrm>
            <a:off x="0" y="-9525"/>
            <a:ext cx="1428900" cy="338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1"/>
          <p:cNvSpPr/>
          <p:nvPr/>
        </p:nvSpPr>
        <p:spPr>
          <a:xfrm>
            <a:off x="7715100" y="1756800"/>
            <a:ext cx="1428900" cy="338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1355725" y="769934"/>
            <a:ext cx="39579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1355725" y="991934"/>
            <a:ext cx="39579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13"/>
          <p:cNvSpPr txBox="1"/>
          <p:nvPr>
            <p:ph hasCustomPrompt="1" idx="2" type="title"/>
          </p:nvPr>
        </p:nvSpPr>
        <p:spPr>
          <a:xfrm>
            <a:off x="689200" y="619763"/>
            <a:ext cx="770100" cy="54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idx="3" type="title"/>
          </p:nvPr>
        </p:nvSpPr>
        <p:spPr>
          <a:xfrm>
            <a:off x="1355725" y="1555159"/>
            <a:ext cx="39579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6" name="Google Shape;76;p13"/>
          <p:cNvSpPr txBox="1"/>
          <p:nvPr>
            <p:ph idx="4" type="subTitle"/>
          </p:nvPr>
        </p:nvSpPr>
        <p:spPr>
          <a:xfrm>
            <a:off x="1355725" y="1777159"/>
            <a:ext cx="39579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7" name="Google Shape;77;p13"/>
          <p:cNvSpPr txBox="1"/>
          <p:nvPr>
            <p:ph hasCustomPrompt="1" idx="5" type="title"/>
          </p:nvPr>
        </p:nvSpPr>
        <p:spPr>
          <a:xfrm>
            <a:off x="689200" y="1404988"/>
            <a:ext cx="770100" cy="54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idx="6" type="title"/>
          </p:nvPr>
        </p:nvSpPr>
        <p:spPr>
          <a:xfrm>
            <a:off x="1355725" y="2340384"/>
            <a:ext cx="39579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9" name="Google Shape;79;p13"/>
          <p:cNvSpPr txBox="1"/>
          <p:nvPr>
            <p:ph idx="7" type="subTitle"/>
          </p:nvPr>
        </p:nvSpPr>
        <p:spPr>
          <a:xfrm>
            <a:off x="1355725" y="2562384"/>
            <a:ext cx="39579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8" type="title"/>
          </p:nvPr>
        </p:nvSpPr>
        <p:spPr>
          <a:xfrm>
            <a:off x="689200" y="2190213"/>
            <a:ext cx="770100" cy="54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idx="9" type="title"/>
          </p:nvPr>
        </p:nvSpPr>
        <p:spPr>
          <a:xfrm>
            <a:off x="1355725" y="3125609"/>
            <a:ext cx="39579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3"/>
          <p:cNvSpPr txBox="1"/>
          <p:nvPr>
            <p:ph idx="13" type="subTitle"/>
          </p:nvPr>
        </p:nvSpPr>
        <p:spPr>
          <a:xfrm>
            <a:off x="1355725" y="3347609"/>
            <a:ext cx="39579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14" type="title"/>
          </p:nvPr>
        </p:nvSpPr>
        <p:spPr>
          <a:xfrm>
            <a:off x="689200" y="2975438"/>
            <a:ext cx="770100" cy="54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idx="15" type="title"/>
          </p:nvPr>
        </p:nvSpPr>
        <p:spPr>
          <a:xfrm>
            <a:off x="1355725" y="3910834"/>
            <a:ext cx="39579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" name="Google Shape;85;p13"/>
          <p:cNvSpPr txBox="1"/>
          <p:nvPr>
            <p:ph idx="16" type="subTitle"/>
          </p:nvPr>
        </p:nvSpPr>
        <p:spPr>
          <a:xfrm>
            <a:off x="1355725" y="4132834"/>
            <a:ext cx="39579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13"/>
          <p:cNvSpPr txBox="1"/>
          <p:nvPr>
            <p:ph hasCustomPrompt="1" idx="17" type="title"/>
          </p:nvPr>
        </p:nvSpPr>
        <p:spPr>
          <a:xfrm>
            <a:off x="689200" y="3760663"/>
            <a:ext cx="770100" cy="54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/>
          <p:nvPr/>
        </p:nvSpPr>
        <p:spPr>
          <a:xfrm>
            <a:off x="6864925" y="0"/>
            <a:ext cx="2279100" cy="516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13"/>
          <p:cNvCxnSpPr/>
          <p:nvPr/>
        </p:nvCxnSpPr>
        <p:spPr>
          <a:xfrm rot="10800000">
            <a:off x="781100" y="4940300"/>
            <a:ext cx="8358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3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COVID-19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90" name="Google Shape;90;p13"/>
          <p:cNvCxnSpPr/>
          <p:nvPr/>
        </p:nvCxnSpPr>
        <p:spPr>
          <a:xfrm rot="10800000">
            <a:off x="6860625" y="4940300"/>
            <a:ext cx="1731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TITLE_ONLY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2" type="title"/>
          </p:nvPr>
        </p:nvSpPr>
        <p:spPr>
          <a:xfrm>
            <a:off x="1006450" y="2677125"/>
            <a:ext cx="19380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1006450" y="3243850"/>
            <a:ext cx="19380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5" name="Google Shape;95;p14"/>
          <p:cNvSpPr txBox="1"/>
          <p:nvPr>
            <p:ph idx="3" type="title"/>
          </p:nvPr>
        </p:nvSpPr>
        <p:spPr>
          <a:xfrm>
            <a:off x="3603000" y="2677125"/>
            <a:ext cx="19380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6" name="Google Shape;96;p14"/>
          <p:cNvSpPr txBox="1"/>
          <p:nvPr>
            <p:ph idx="4" type="subTitle"/>
          </p:nvPr>
        </p:nvSpPr>
        <p:spPr>
          <a:xfrm>
            <a:off x="3603000" y="3243850"/>
            <a:ext cx="19380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7" name="Google Shape;97;p14"/>
          <p:cNvSpPr txBox="1"/>
          <p:nvPr>
            <p:ph idx="5" type="title"/>
          </p:nvPr>
        </p:nvSpPr>
        <p:spPr>
          <a:xfrm>
            <a:off x="6199550" y="2677125"/>
            <a:ext cx="19380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8" name="Google Shape;98;p14"/>
          <p:cNvSpPr txBox="1"/>
          <p:nvPr>
            <p:ph idx="6" type="subTitle"/>
          </p:nvPr>
        </p:nvSpPr>
        <p:spPr>
          <a:xfrm>
            <a:off x="6199550" y="3243850"/>
            <a:ext cx="19380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" name="Google Shape;99;p14"/>
          <p:cNvSpPr/>
          <p:nvPr/>
        </p:nvSpPr>
        <p:spPr>
          <a:xfrm>
            <a:off x="0" y="4748000"/>
            <a:ext cx="7500600" cy="3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" name="Google Shape;100;p14"/>
          <p:cNvCxnSpPr/>
          <p:nvPr/>
        </p:nvCxnSpPr>
        <p:spPr>
          <a:xfrm rot="10800000">
            <a:off x="781225" y="4940300"/>
            <a:ext cx="6774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4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  <p:cxnSp>
        <p:nvCxnSpPr>
          <p:cNvPr id="102" name="Google Shape;102;p14"/>
          <p:cNvCxnSpPr/>
          <p:nvPr/>
        </p:nvCxnSpPr>
        <p:spPr>
          <a:xfrm rot="10800000">
            <a:off x="7496925" y="4940300"/>
            <a:ext cx="1095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TITLE_ONLY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2" type="title"/>
          </p:nvPr>
        </p:nvSpPr>
        <p:spPr>
          <a:xfrm>
            <a:off x="899300" y="3039075"/>
            <a:ext cx="16938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6" name="Google Shape;106;p15"/>
          <p:cNvSpPr txBox="1"/>
          <p:nvPr>
            <p:ph idx="1" type="subTitle"/>
          </p:nvPr>
        </p:nvSpPr>
        <p:spPr>
          <a:xfrm>
            <a:off x="899300" y="3605800"/>
            <a:ext cx="16938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7" name="Google Shape;107;p15"/>
          <p:cNvSpPr txBox="1"/>
          <p:nvPr>
            <p:ph idx="3" type="title"/>
          </p:nvPr>
        </p:nvSpPr>
        <p:spPr>
          <a:xfrm>
            <a:off x="2799525" y="3039075"/>
            <a:ext cx="16938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8" name="Google Shape;108;p15"/>
          <p:cNvSpPr txBox="1"/>
          <p:nvPr>
            <p:ph idx="4" type="subTitle"/>
          </p:nvPr>
        </p:nvSpPr>
        <p:spPr>
          <a:xfrm>
            <a:off x="2799525" y="3605800"/>
            <a:ext cx="16938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9" name="Google Shape;109;p15"/>
          <p:cNvSpPr txBox="1"/>
          <p:nvPr>
            <p:ph idx="5" type="title"/>
          </p:nvPr>
        </p:nvSpPr>
        <p:spPr>
          <a:xfrm>
            <a:off x="4699750" y="3039075"/>
            <a:ext cx="16938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0" name="Google Shape;110;p15"/>
          <p:cNvSpPr txBox="1"/>
          <p:nvPr>
            <p:ph idx="6" type="subTitle"/>
          </p:nvPr>
        </p:nvSpPr>
        <p:spPr>
          <a:xfrm>
            <a:off x="4699750" y="3605800"/>
            <a:ext cx="16938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1" name="Google Shape;111;p15"/>
          <p:cNvSpPr txBox="1"/>
          <p:nvPr>
            <p:ph idx="7" type="title"/>
          </p:nvPr>
        </p:nvSpPr>
        <p:spPr>
          <a:xfrm>
            <a:off x="6599975" y="3039075"/>
            <a:ext cx="1693800" cy="62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2" name="Google Shape;112;p15"/>
          <p:cNvSpPr txBox="1"/>
          <p:nvPr>
            <p:ph idx="8" type="subTitle"/>
          </p:nvPr>
        </p:nvSpPr>
        <p:spPr>
          <a:xfrm>
            <a:off x="6599975" y="3605800"/>
            <a:ext cx="16938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3" name="Google Shape;113;p15"/>
          <p:cNvSpPr/>
          <p:nvPr/>
        </p:nvSpPr>
        <p:spPr>
          <a:xfrm>
            <a:off x="-13950" y="1309000"/>
            <a:ext cx="9205200" cy="123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15"/>
          <p:cNvCxnSpPr/>
          <p:nvPr/>
        </p:nvCxnSpPr>
        <p:spPr>
          <a:xfrm rot="10800000">
            <a:off x="781100" y="4940300"/>
            <a:ext cx="8358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5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ONLY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">
  <p:cSld name="TITLE_ONLY_1_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2" type="title"/>
          </p:nvPr>
        </p:nvSpPr>
        <p:spPr>
          <a:xfrm>
            <a:off x="1295600" y="3784275"/>
            <a:ext cx="28044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1" name="Google Shape;121;p17"/>
          <p:cNvSpPr txBox="1"/>
          <p:nvPr>
            <p:ph idx="1" type="subTitle"/>
          </p:nvPr>
        </p:nvSpPr>
        <p:spPr>
          <a:xfrm>
            <a:off x="1295600" y="2558450"/>
            <a:ext cx="28044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7"/>
          <p:cNvSpPr txBox="1"/>
          <p:nvPr>
            <p:ph idx="3" type="title"/>
          </p:nvPr>
        </p:nvSpPr>
        <p:spPr>
          <a:xfrm>
            <a:off x="5044000" y="3784275"/>
            <a:ext cx="28044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3" name="Google Shape;123;p17"/>
          <p:cNvSpPr txBox="1"/>
          <p:nvPr>
            <p:ph idx="4" type="subTitle"/>
          </p:nvPr>
        </p:nvSpPr>
        <p:spPr>
          <a:xfrm>
            <a:off x="5044000" y="2558450"/>
            <a:ext cx="28044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7"/>
          <p:cNvSpPr/>
          <p:nvPr/>
        </p:nvSpPr>
        <p:spPr>
          <a:xfrm>
            <a:off x="0" y="4748000"/>
            <a:ext cx="7500600" cy="3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" name="Google Shape;125;p17"/>
          <p:cNvCxnSpPr/>
          <p:nvPr/>
        </p:nvCxnSpPr>
        <p:spPr>
          <a:xfrm rot="10800000">
            <a:off x="781225" y="4940300"/>
            <a:ext cx="6774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7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  <p:cxnSp>
        <p:nvCxnSpPr>
          <p:cNvPr id="127" name="Google Shape;127;p17"/>
          <p:cNvCxnSpPr/>
          <p:nvPr/>
        </p:nvCxnSpPr>
        <p:spPr>
          <a:xfrm rot="10800000">
            <a:off x="7496925" y="4940300"/>
            <a:ext cx="1095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7"/>
          <p:cNvSpPr/>
          <p:nvPr/>
        </p:nvSpPr>
        <p:spPr>
          <a:xfrm>
            <a:off x="4522375" y="0"/>
            <a:ext cx="4634100" cy="147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ONE_COLUMN_TEXT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/>
          <p:nvPr/>
        </p:nvSpPr>
        <p:spPr>
          <a:xfrm flipH="1">
            <a:off x="150" y="0"/>
            <a:ext cx="5792400" cy="516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1" name="Google Shape;131;p18"/>
          <p:cNvSpPr txBox="1"/>
          <p:nvPr>
            <p:ph type="title"/>
          </p:nvPr>
        </p:nvSpPr>
        <p:spPr>
          <a:xfrm>
            <a:off x="705222" y="10663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18"/>
          <p:cNvSpPr txBox="1"/>
          <p:nvPr>
            <p:ph idx="1" type="body"/>
          </p:nvPr>
        </p:nvSpPr>
        <p:spPr>
          <a:xfrm>
            <a:off x="705222" y="1900350"/>
            <a:ext cx="2808000" cy="20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33" name="Google Shape;133;p18"/>
          <p:cNvCxnSpPr/>
          <p:nvPr/>
        </p:nvCxnSpPr>
        <p:spPr>
          <a:xfrm rot="10800000">
            <a:off x="781100" y="4940300"/>
            <a:ext cx="8358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8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  <p:cxnSp>
        <p:nvCxnSpPr>
          <p:cNvPr id="135" name="Google Shape;135;p18"/>
          <p:cNvCxnSpPr/>
          <p:nvPr/>
        </p:nvCxnSpPr>
        <p:spPr>
          <a:xfrm rot="10800000">
            <a:off x="5806425" y="4940300"/>
            <a:ext cx="2785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">
  <p:cSld name="TITLE_ONLY_1_3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/>
          <p:nvPr/>
        </p:nvSpPr>
        <p:spPr>
          <a:xfrm>
            <a:off x="0" y="1348375"/>
            <a:ext cx="8620200" cy="165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8" name="Google Shape;138;p19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19"/>
          <p:cNvSpPr txBox="1"/>
          <p:nvPr>
            <p:ph idx="2" type="title"/>
          </p:nvPr>
        </p:nvSpPr>
        <p:spPr>
          <a:xfrm>
            <a:off x="1006450" y="3238500"/>
            <a:ext cx="1938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0" name="Google Shape;140;p19"/>
          <p:cNvSpPr txBox="1"/>
          <p:nvPr>
            <p:ph idx="1" type="subTitle"/>
          </p:nvPr>
        </p:nvSpPr>
        <p:spPr>
          <a:xfrm>
            <a:off x="1006450" y="3589125"/>
            <a:ext cx="19380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1" name="Google Shape;141;p19"/>
          <p:cNvSpPr txBox="1"/>
          <p:nvPr>
            <p:ph idx="3" type="title"/>
          </p:nvPr>
        </p:nvSpPr>
        <p:spPr>
          <a:xfrm>
            <a:off x="3603000" y="3238500"/>
            <a:ext cx="1938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2" name="Google Shape;142;p19"/>
          <p:cNvSpPr txBox="1"/>
          <p:nvPr>
            <p:ph idx="4" type="subTitle"/>
          </p:nvPr>
        </p:nvSpPr>
        <p:spPr>
          <a:xfrm>
            <a:off x="3603000" y="3589125"/>
            <a:ext cx="19380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3" name="Google Shape;143;p19"/>
          <p:cNvSpPr txBox="1"/>
          <p:nvPr>
            <p:ph idx="5" type="title"/>
          </p:nvPr>
        </p:nvSpPr>
        <p:spPr>
          <a:xfrm>
            <a:off x="6199550" y="3238500"/>
            <a:ext cx="1938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4" name="Google Shape;144;p19"/>
          <p:cNvSpPr txBox="1"/>
          <p:nvPr>
            <p:ph idx="6" type="subTitle"/>
          </p:nvPr>
        </p:nvSpPr>
        <p:spPr>
          <a:xfrm>
            <a:off x="6199550" y="3589125"/>
            <a:ext cx="19380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5" name="Google Shape;145;p19"/>
          <p:cNvSpPr txBox="1"/>
          <p:nvPr>
            <p:ph idx="7" type="title"/>
          </p:nvPr>
        </p:nvSpPr>
        <p:spPr>
          <a:xfrm>
            <a:off x="1006450" y="1614500"/>
            <a:ext cx="1938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8" type="subTitle"/>
          </p:nvPr>
        </p:nvSpPr>
        <p:spPr>
          <a:xfrm>
            <a:off x="1006450" y="1965125"/>
            <a:ext cx="19380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7" name="Google Shape;147;p19"/>
          <p:cNvSpPr txBox="1"/>
          <p:nvPr>
            <p:ph idx="9" type="title"/>
          </p:nvPr>
        </p:nvSpPr>
        <p:spPr>
          <a:xfrm>
            <a:off x="3603000" y="1614500"/>
            <a:ext cx="1938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19"/>
          <p:cNvSpPr txBox="1"/>
          <p:nvPr>
            <p:ph idx="13" type="subTitle"/>
          </p:nvPr>
        </p:nvSpPr>
        <p:spPr>
          <a:xfrm>
            <a:off x="3603000" y="1965125"/>
            <a:ext cx="19380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14" type="title"/>
          </p:nvPr>
        </p:nvSpPr>
        <p:spPr>
          <a:xfrm>
            <a:off x="6199550" y="1614500"/>
            <a:ext cx="19380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19"/>
          <p:cNvSpPr txBox="1"/>
          <p:nvPr>
            <p:ph idx="15" type="subTitle"/>
          </p:nvPr>
        </p:nvSpPr>
        <p:spPr>
          <a:xfrm>
            <a:off x="6199550" y="1965125"/>
            <a:ext cx="19380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19"/>
          <p:cNvSpPr/>
          <p:nvPr/>
        </p:nvSpPr>
        <p:spPr>
          <a:xfrm>
            <a:off x="0" y="4748000"/>
            <a:ext cx="7500600" cy="3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19"/>
          <p:cNvCxnSpPr/>
          <p:nvPr/>
        </p:nvCxnSpPr>
        <p:spPr>
          <a:xfrm rot="10800000">
            <a:off x="781225" y="4940300"/>
            <a:ext cx="6774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19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  <p:cxnSp>
        <p:nvCxnSpPr>
          <p:cNvPr id="154" name="Google Shape;154;p19"/>
          <p:cNvCxnSpPr/>
          <p:nvPr/>
        </p:nvCxnSpPr>
        <p:spPr>
          <a:xfrm rot="10800000">
            <a:off x="7496925" y="4940300"/>
            <a:ext cx="1095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57" name="Google Shape;157;p20"/>
          <p:cNvCxnSpPr/>
          <p:nvPr/>
        </p:nvCxnSpPr>
        <p:spPr>
          <a:xfrm rot="10800000">
            <a:off x="781100" y="4940300"/>
            <a:ext cx="8358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0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0" y="1183975"/>
            <a:ext cx="4205400" cy="327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4938750" y="1183975"/>
            <a:ext cx="4205400" cy="327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4961200" y="-75"/>
            <a:ext cx="418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0" y="-75"/>
            <a:ext cx="453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303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1921688" y="1703819"/>
            <a:ext cx="3546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4947031" y="3080756"/>
            <a:ext cx="2405100" cy="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CAPTION_ONLY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63" name="Google Shape;163;p21"/>
          <p:cNvCxnSpPr/>
          <p:nvPr/>
        </p:nvCxnSpPr>
        <p:spPr>
          <a:xfrm rot="10800000">
            <a:off x="781100" y="4940300"/>
            <a:ext cx="8358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1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  <p:sp>
        <p:nvSpPr>
          <p:cNvPr id="165" name="Google Shape;165;p21"/>
          <p:cNvSpPr txBox="1"/>
          <p:nvPr>
            <p:ph idx="2" type="title"/>
          </p:nvPr>
        </p:nvSpPr>
        <p:spPr>
          <a:xfrm>
            <a:off x="5746088" y="1725825"/>
            <a:ext cx="2675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6" name="Google Shape;166;p21"/>
          <p:cNvSpPr txBox="1"/>
          <p:nvPr>
            <p:ph idx="1" type="subTitle"/>
          </p:nvPr>
        </p:nvSpPr>
        <p:spPr>
          <a:xfrm>
            <a:off x="5746087" y="2001025"/>
            <a:ext cx="2528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7" name="Google Shape;167;p21"/>
          <p:cNvSpPr txBox="1"/>
          <p:nvPr>
            <p:ph idx="3" type="title"/>
          </p:nvPr>
        </p:nvSpPr>
        <p:spPr>
          <a:xfrm>
            <a:off x="5746088" y="3347598"/>
            <a:ext cx="2675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8" name="Google Shape;168;p21"/>
          <p:cNvSpPr txBox="1"/>
          <p:nvPr>
            <p:ph idx="4" type="subTitle"/>
          </p:nvPr>
        </p:nvSpPr>
        <p:spPr>
          <a:xfrm>
            <a:off x="5746087" y="3622800"/>
            <a:ext cx="2528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9" name="Google Shape;169;p21"/>
          <p:cNvSpPr txBox="1"/>
          <p:nvPr>
            <p:ph idx="5" type="title"/>
          </p:nvPr>
        </p:nvSpPr>
        <p:spPr>
          <a:xfrm>
            <a:off x="722513" y="1725825"/>
            <a:ext cx="2675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0" name="Google Shape;170;p21"/>
          <p:cNvSpPr txBox="1"/>
          <p:nvPr>
            <p:ph idx="6" type="subTitle"/>
          </p:nvPr>
        </p:nvSpPr>
        <p:spPr>
          <a:xfrm>
            <a:off x="869137" y="2001025"/>
            <a:ext cx="2528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1" name="Google Shape;171;p21"/>
          <p:cNvSpPr txBox="1"/>
          <p:nvPr>
            <p:ph idx="7" type="title"/>
          </p:nvPr>
        </p:nvSpPr>
        <p:spPr>
          <a:xfrm>
            <a:off x="722513" y="3347598"/>
            <a:ext cx="2675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2" name="Google Shape;172;p21"/>
          <p:cNvSpPr txBox="1"/>
          <p:nvPr>
            <p:ph idx="8" type="subTitle"/>
          </p:nvPr>
        </p:nvSpPr>
        <p:spPr>
          <a:xfrm>
            <a:off x="869137" y="3622800"/>
            <a:ext cx="2528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3" name="Google Shape;173;p21"/>
          <p:cNvSpPr/>
          <p:nvPr/>
        </p:nvSpPr>
        <p:spPr>
          <a:xfrm>
            <a:off x="3738600" y="1533525"/>
            <a:ext cx="1666800" cy="280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text">
  <p:cSld name="CAPTION_ONLY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/>
          <p:nvPr/>
        </p:nvSpPr>
        <p:spPr>
          <a:xfrm>
            <a:off x="-13950" y="2683850"/>
            <a:ext cx="3056700" cy="245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6490450" y="0"/>
            <a:ext cx="2653500" cy="286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2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78" name="Google Shape;178;p22"/>
          <p:cNvCxnSpPr/>
          <p:nvPr/>
        </p:nvCxnSpPr>
        <p:spPr>
          <a:xfrm rot="10800000">
            <a:off x="781100" y="4940300"/>
            <a:ext cx="8358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2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  <p:sp>
        <p:nvSpPr>
          <p:cNvPr id="180" name="Google Shape;180;p22"/>
          <p:cNvSpPr txBox="1"/>
          <p:nvPr>
            <p:ph idx="1" type="subTitle"/>
          </p:nvPr>
        </p:nvSpPr>
        <p:spPr>
          <a:xfrm>
            <a:off x="705225" y="1241225"/>
            <a:ext cx="2795100" cy="10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1" name="Google Shape;181;p22"/>
          <p:cNvSpPr txBox="1"/>
          <p:nvPr>
            <p:ph idx="2" type="subTitle"/>
          </p:nvPr>
        </p:nvSpPr>
        <p:spPr>
          <a:xfrm>
            <a:off x="5643600" y="3318500"/>
            <a:ext cx="2795100" cy="10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ONE_COLUMN_TEXT_1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/>
          <p:nvPr/>
        </p:nvSpPr>
        <p:spPr>
          <a:xfrm>
            <a:off x="5792550" y="0"/>
            <a:ext cx="3351600" cy="516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705225" y="1497050"/>
            <a:ext cx="4366800" cy="30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6" name="Google Shape;186;p23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COVID-19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187" name="Google Shape;187;p23"/>
          <p:cNvCxnSpPr/>
          <p:nvPr/>
        </p:nvCxnSpPr>
        <p:spPr>
          <a:xfrm rot="10800000">
            <a:off x="5757525" y="4940300"/>
            <a:ext cx="2834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 1">
  <p:cSld name="TITLE_ONLY_1_2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2" type="title"/>
          </p:nvPr>
        </p:nvSpPr>
        <p:spPr>
          <a:xfrm>
            <a:off x="1670763" y="3194675"/>
            <a:ext cx="2207400" cy="3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1" name="Google Shape;191;p24"/>
          <p:cNvSpPr txBox="1"/>
          <p:nvPr>
            <p:ph idx="1" type="subTitle"/>
          </p:nvPr>
        </p:nvSpPr>
        <p:spPr>
          <a:xfrm>
            <a:off x="1670763" y="3553150"/>
            <a:ext cx="2207400" cy="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2" name="Google Shape;192;p24"/>
          <p:cNvSpPr/>
          <p:nvPr/>
        </p:nvSpPr>
        <p:spPr>
          <a:xfrm>
            <a:off x="0" y="4748000"/>
            <a:ext cx="7500600" cy="3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" name="Google Shape;193;p24"/>
          <p:cNvCxnSpPr/>
          <p:nvPr/>
        </p:nvCxnSpPr>
        <p:spPr>
          <a:xfrm rot="10800000">
            <a:off x="781225" y="4940300"/>
            <a:ext cx="6774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4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  <p:cxnSp>
        <p:nvCxnSpPr>
          <p:cNvPr id="195" name="Google Shape;195;p24"/>
          <p:cNvCxnSpPr/>
          <p:nvPr/>
        </p:nvCxnSpPr>
        <p:spPr>
          <a:xfrm rot="10800000">
            <a:off x="7496925" y="4940300"/>
            <a:ext cx="1095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4"/>
          <p:cNvSpPr txBox="1"/>
          <p:nvPr>
            <p:ph idx="3" type="title"/>
          </p:nvPr>
        </p:nvSpPr>
        <p:spPr>
          <a:xfrm>
            <a:off x="5265838" y="3194675"/>
            <a:ext cx="2207400" cy="3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7" name="Google Shape;197;p24"/>
          <p:cNvSpPr txBox="1"/>
          <p:nvPr>
            <p:ph idx="4" type="subTitle"/>
          </p:nvPr>
        </p:nvSpPr>
        <p:spPr>
          <a:xfrm>
            <a:off x="5265838" y="3553150"/>
            <a:ext cx="2207400" cy="8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ONE_COLUMN_TEXT_1_2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/>
          <p:nvPr/>
        </p:nvSpPr>
        <p:spPr>
          <a:xfrm flipH="1">
            <a:off x="275" y="0"/>
            <a:ext cx="5300400" cy="516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0" name="Google Shape;200;p25"/>
          <p:cNvSpPr txBox="1"/>
          <p:nvPr>
            <p:ph type="title"/>
          </p:nvPr>
        </p:nvSpPr>
        <p:spPr>
          <a:xfrm>
            <a:off x="705222" y="7615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1" name="Google Shape;201;p25"/>
          <p:cNvSpPr txBox="1"/>
          <p:nvPr>
            <p:ph idx="1" type="body"/>
          </p:nvPr>
        </p:nvSpPr>
        <p:spPr>
          <a:xfrm>
            <a:off x="705225" y="1517250"/>
            <a:ext cx="2808000" cy="12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2" name="Google Shape;202;p25"/>
          <p:cNvSpPr txBox="1"/>
          <p:nvPr/>
        </p:nvSpPr>
        <p:spPr>
          <a:xfrm>
            <a:off x="705225" y="2839250"/>
            <a:ext cx="25749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ONE_COLUMN_TEXT_1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/>
          <p:nvPr/>
        </p:nvSpPr>
        <p:spPr>
          <a:xfrm>
            <a:off x="2207650" y="1307425"/>
            <a:ext cx="6936600" cy="38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5" name="Google Shape;205;p26"/>
          <p:cNvSpPr txBox="1"/>
          <p:nvPr>
            <p:ph idx="1" type="body"/>
          </p:nvPr>
        </p:nvSpPr>
        <p:spPr>
          <a:xfrm>
            <a:off x="2577375" y="1699975"/>
            <a:ext cx="4366800" cy="30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300">
                <a:solidFill>
                  <a:schemeClr val="lt1"/>
                </a:solidFill>
              </a:defRPr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 sz="1300">
                <a:solidFill>
                  <a:schemeClr val="lt1"/>
                </a:solidFill>
              </a:defRPr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 sz="1300">
                <a:solidFill>
                  <a:schemeClr val="lt1"/>
                </a:solidFill>
              </a:defRPr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300">
                <a:solidFill>
                  <a:schemeClr val="lt1"/>
                </a:solidFill>
              </a:defRPr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 sz="1300">
                <a:solidFill>
                  <a:schemeClr val="lt1"/>
                </a:solidFill>
              </a:defRPr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 sz="1300">
                <a:solidFill>
                  <a:schemeClr val="lt1"/>
                </a:solidFill>
              </a:defRPr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 sz="1300">
                <a:solidFill>
                  <a:schemeClr val="lt1"/>
                </a:solidFill>
              </a:defRPr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  <a:defRPr sz="1300">
                <a:solidFill>
                  <a:schemeClr val="lt1"/>
                </a:solidFill>
              </a:defRPr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300"/>
              <a:buChar char="■"/>
              <a:defRPr sz="1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26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TITLE_AND_TWO_COLUMNS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idx="1" type="body"/>
          </p:nvPr>
        </p:nvSpPr>
        <p:spPr>
          <a:xfrm>
            <a:off x="966675" y="1468475"/>
            <a:ext cx="3276600" cy="29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09" name="Google Shape;209;p27"/>
          <p:cNvSpPr txBox="1"/>
          <p:nvPr>
            <p:ph idx="2" type="body"/>
          </p:nvPr>
        </p:nvSpPr>
        <p:spPr>
          <a:xfrm>
            <a:off x="4900625" y="1468475"/>
            <a:ext cx="3276600" cy="29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10" name="Google Shape;210;p27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idx="1" type="body"/>
          </p:nvPr>
        </p:nvSpPr>
        <p:spPr>
          <a:xfrm>
            <a:off x="705225" y="1166075"/>
            <a:ext cx="71385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body"/>
          </p:nvPr>
        </p:nvSpPr>
        <p:spPr>
          <a:xfrm>
            <a:off x="1228050" y="1958550"/>
            <a:ext cx="2817600" cy="24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5098350" y="1958550"/>
            <a:ext cx="2817600" cy="24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/>
          <p:nvPr/>
        </p:nvSpPr>
        <p:spPr>
          <a:xfrm>
            <a:off x="0" y="4748000"/>
            <a:ext cx="7500600" cy="3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  <p:cxnSp>
        <p:nvCxnSpPr>
          <p:cNvPr id="28" name="Google Shape;28;p5"/>
          <p:cNvCxnSpPr/>
          <p:nvPr/>
        </p:nvCxnSpPr>
        <p:spPr>
          <a:xfrm rot="10800000">
            <a:off x="781225" y="4940300"/>
            <a:ext cx="6774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" name="Google Shape;29;p5"/>
          <p:cNvCxnSpPr/>
          <p:nvPr/>
        </p:nvCxnSpPr>
        <p:spPr>
          <a:xfrm rot="10800000">
            <a:off x="7496925" y="4940300"/>
            <a:ext cx="1095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5"/>
          <p:cNvSpPr txBox="1"/>
          <p:nvPr>
            <p:ph idx="3" type="title"/>
          </p:nvPr>
        </p:nvSpPr>
        <p:spPr>
          <a:xfrm>
            <a:off x="1228048" y="1163688"/>
            <a:ext cx="2506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1" name="Google Shape;31;p5"/>
          <p:cNvSpPr txBox="1"/>
          <p:nvPr>
            <p:ph idx="4" type="title"/>
          </p:nvPr>
        </p:nvSpPr>
        <p:spPr>
          <a:xfrm>
            <a:off x="5098348" y="1163675"/>
            <a:ext cx="2506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6"/>
          <p:cNvSpPr/>
          <p:nvPr/>
        </p:nvSpPr>
        <p:spPr>
          <a:xfrm>
            <a:off x="0" y="4748000"/>
            <a:ext cx="7500600" cy="39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" name="Google Shape;35;p6"/>
          <p:cNvCxnSpPr/>
          <p:nvPr/>
        </p:nvCxnSpPr>
        <p:spPr>
          <a:xfrm rot="10800000">
            <a:off x="781225" y="4940300"/>
            <a:ext cx="6774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Google Shape;36;p6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  <p:cxnSp>
        <p:nvCxnSpPr>
          <p:cNvPr id="37" name="Google Shape;37;p6"/>
          <p:cNvCxnSpPr/>
          <p:nvPr/>
        </p:nvCxnSpPr>
        <p:spPr>
          <a:xfrm rot="10800000">
            <a:off x="7496925" y="4940300"/>
            <a:ext cx="1095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5284325" y="9901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5284325" y="1824150"/>
            <a:ext cx="2808000" cy="20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7"/>
          <p:cNvSpPr/>
          <p:nvPr/>
        </p:nvSpPr>
        <p:spPr>
          <a:xfrm>
            <a:off x="-13825" y="-13825"/>
            <a:ext cx="4535700" cy="386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" name="Google Shape;42;p7"/>
          <p:cNvCxnSpPr/>
          <p:nvPr/>
        </p:nvCxnSpPr>
        <p:spPr>
          <a:xfrm rot="10800000">
            <a:off x="781100" y="4940300"/>
            <a:ext cx="8358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" name="Google Shape;43;p7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8"/>
          <p:cNvGrpSpPr/>
          <p:nvPr/>
        </p:nvGrpSpPr>
        <p:grpSpPr>
          <a:xfrm>
            <a:off x="0" y="0"/>
            <a:ext cx="9144000" cy="5143475"/>
            <a:chOff x="0" y="0"/>
            <a:chExt cx="9144000" cy="5143475"/>
          </a:xfrm>
        </p:grpSpPr>
        <p:grpSp>
          <p:nvGrpSpPr>
            <p:cNvPr id="46" name="Google Shape;46;p8"/>
            <p:cNvGrpSpPr/>
            <p:nvPr/>
          </p:nvGrpSpPr>
          <p:grpSpPr>
            <a:xfrm>
              <a:off x="0" y="0"/>
              <a:ext cx="9144000" cy="5143475"/>
              <a:chOff x="0" y="0"/>
              <a:chExt cx="9144000" cy="5143475"/>
            </a:xfrm>
          </p:grpSpPr>
          <p:sp>
            <p:nvSpPr>
              <p:cNvPr id="47" name="Google Shape;47;p8"/>
              <p:cNvSpPr/>
              <p:nvPr/>
            </p:nvSpPr>
            <p:spPr>
              <a:xfrm>
                <a:off x="0" y="4748000"/>
                <a:ext cx="9144000" cy="395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8"/>
              <p:cNvSpPr/>
              <p:nvPr/>
            </p:nvSpPr>
            <p:spPr>
              <a:xfrm>
                <a:off x="0" y="0"/>
                <a:ext cx="9144000" cy="395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8"/>
              <p:cNvSpPr/>
              <p:nvPr/>
            </p:nvSpPr>
            <p:spPr>
              <a:xfrm rot="5400000">
                <a:off x="-2215050" y="2533025"/>
                <a:ext cx="4825500" cy="395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8"/>
              <p:cNvSpPr/>
              <p:nvPr/>
            </p:nvSpPr>
            <p:spPr>
              <a:xfrm rot="5400000">
                <a:off x="6533550" y="2533025"/>
                <a:ext cx="4825500" cy="3954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" name="Google Shape;51;p8"/>
            <p:cNvSpPr/>
            <p:nvPr/>
          </p:nvSpPr>
          <p:spPr>
            <a:xfrm>
              <a:off x="1490850" y="3577150"/>
              <a:ext cx="6162300" cy="128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8"/>
          <p:cNvSpPr txBox="1"/>
          <p:nvPr>
            <p:ph type="title"/>
          </p:nvPr>
        </p:nvSpPr>
        <p:spPr>
          <a:xfrm>
            <a:off x="1651650" y="3722750"/>
            <a:ext cx="5840700" cy="10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" type="subTitle"/>
          </p:nvPr>
        </p:nvSpPr>
        <p:spPr>
          <a:xfrm>
            <a:off x="705225" y="1135125"/>
            <a:ext cx="2588100" cy="27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9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9"/>
          <p:cNvSpPr/>
          <p:nvPr/>
        </p:nvSpPr>
        <p:spPr>
          <a:xfrm>
            <a:off x="4243400" y="625525"/>
            <a:ext cx="4900500" cy="450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698575" y="3174475"/>
            <a:ext cx="3559500" cy="14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58" name="Google Shape;58;p9"/>
          <p:cNvCxnSpPr/>
          <p:nvPr/>
        </p:nvCxnSpPr>
        <p:spPr>
          <a:xfrm rot="10800000">
            <a:off x="781100" y="4940300"/>
            <a:ext cx="8358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9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COVID-19</a:t>
            </a:r>
            <a:endParaRPr sz="900">
              <a:solidFill>
                <a:srgbClr val="FFFFFF"/>
              </a:solidFill>
            </a:endParaRPr>
          </a:p>
        </p:txBody>
      </p:sp>
      <p:cxnSp>
        <p:nvCxnSpPr>
          <p:cNvPr id="60" name="Google Shape;60;p9"/>
          <p:cNvCxnSpPr/>
          <p:nvPr/>
        </p:nvCxnSpPr>
        <p:spPr>
          <a:xfrm rot="10800000">
            <a:off x="4248225" y="4940300"/>
            <a:ext cx="4344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705222" y="445025"/>
            <a:ext cx="811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3" name="Google Shape;63;p10"/>
          <p:cNvCxnSpPr/>
          <p:nvPr/>
        </p:nvCxnSpPr>
        <p:spPr>
          <a:xfrm rot="10800000">
            <a:off x="781100" y="4940300"/>
            <a:ext cx="8358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10"/>
          <p:cNvSpPr txBox="1"/>
          <p:nvPr/>
        </p:nvSpPr>
        <p:spPr>
          <a:xfrm>
            <a:off x="5247350" y="4637895"/>
            <a:ext cx="3430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</a:rPr>
              <a:t>COVID-19</a:t>
            </a:r>
            <a:endParaRPr sz="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 ExtraBold"/>
              <a:buNone/>
              <a:defRPr sz="28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rive.google.com/drive/folders/1W4067Y--GqpbImVmDeUefADprhocvosF?usp=sharing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tableau.com/data-insights/reference-library/visual-analytic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425" y="0"/>
            <a:ext cx="47885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/>
          <p:nvPr/>
        </p:nvSpPr>
        <p:spPr>
          <a:xfrm>
            <a:off x="-55300" y="1731750"/>
            <a:ext cx="5081400" cy="168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"/>
          <p:cNvSpPr txBox="1"/>
          <p:nvPr>
            <p:ph type="ctrTitle"/>
          </p:nvPr>
        </p:nvSpPr>
        <p:spPr>
          <a:xfrm>
            <a:off x="-23500" y="1984650"/>
            <a:ext cx="5017800" cy="11742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3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Innovation Lab </a:t>
            </a:r>
            <a:r>
              <a:rPr b="1" lang="en" sz="3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</a:t>
            </a:r>
            <a:endParaRPr b="1" sz="34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(Data Visualization)</a:t>
            </a:r>
            <a:endParaRPr b="1" sz="24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28"/>
          <p:cNvSpPr txBox="1"/>
          <p:nvPr>
            <p:ph idx="1" type="subTitle"/>
          </p:nvPr>
        </p:nvSpPr>
        <p:spPr>
          <a:xfrm>
            <a:off x="363400" y="4483125"/>
            <a:ext cx="3899700" cy="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Guided by: Prof.  Sourav Dandapat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19" name="Google Shape;219;p28"/>
          <p:cNvCxnSpPr/>
          <p:nvPr/>
        </p:nvCxnSpPr>
        <p:spPr>
          <a:xfrm flipH="1">
            <a:off x="1370000" y="4961800"/>
            <a:ext cx="2082300" cy="14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/>
          <p:nvPr/>
        </p:nvSpPr>
        <p:spPr>
          <a:xfrm>
            <a:off x="4724175" y="167675"/>
            <a:ext cx="3997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Graphs plotted in the project:</a:t>
            </a:r>
            <a:endParaRPr b="1" sz="28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37"/>
          <p:cNvSpPr txBox="1"/>
          <p:nvPr/>
        </p:nvSpPr>
        <p:spPr>
          <a:xfrm>
            <a:off x="1383700" y="398525"/>
            <a:ext cx="2669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 Graph</a:t>
            </a:r>
            <a:endParaRPr b="1" sz="26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9" name="Google Shape;2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150" y="1352800"/>
            <a:ext cx="5340524" cy="341332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7"/>
          <p:cNvSpPr txBox="1"/>
          <p:nvPr/>
        </p:nvSpPr>
        <p:spPr>
          <a:xfrm>
            <a:off x="6126550" y="1942775"/>
            <a:ext cx="2494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It is the line graph representing number of confirmed cases, recovered cases, and deceased cases on the same axis for better visualization.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375" y="1733125"/>
            <a:ext cx="3146199" cy="29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33122"/>
            <a:ext cx="3043676" cy="300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7275" y="1733125"/>
            <a:ext cx="2768825" cy="28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8"/>
          <p:cNvSpPr txBox="1"/>
          <p:nvPr/>
        </p:nvSpPr>
        <p:spPr>
          <a:xfrm>
            <a:off x="2222325" y="251575"/>
            <a:ext cx="364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Bar Graph</a:t>
            </a:r>
            <a:endParaRPr b="1" sz="28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38"/>
          <p:cNvSpPr txBox="1"/>
          <p:nvPr/>
        </p:nvSpPr>
        <p:spPr>
          <a:xfrm>
            <a:off x="573075" y="992350"/>
            <a:ext cx="733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Bar graph is representing confirmed, recovered and deceased cases in India on daily basis.</a:t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25" y="1004975"/>
            <a:ext cx="5047000" cy="374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9"/>
          <p:cNvSpPr txBox="1"/>
          <p:nvPr/>
        </p:nvSpPr>
        <p:spPr>
          <a:xfrm>
            <a:off x="904500" y="279550"/>
            <a:ext cx="764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Scatter plot</a:t>
            </a:r>
            <a:endParaRPr b="1" sz="2800" u="sng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39"/>
          <p:cNvSpPr txBox="1"/>
          <p:nvPr/>
        </p:nvSpPr>
        <p:spPr>
          <a:xfrm>
            <a:off x="6024050" y="1513150"/>
            <a:ext cx="23964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It is a scatter plot representing number of case in India against time. Legend is shown in graph. Two waves of corona is clearly seen here.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/>
          <p:nvPr/>
        </p:nvSpPr>
        <p:spPr>
          <a:xfrm>
            <a:off x="152400" y="223650"/>
            <a:ext cx="8839200" cy="58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of the Scatter plot:</a:t>
            </a:r>
            <a:endParaRPr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2" name="Google Shape;3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6325"/>
            <a:ext cx="8839199" cy="392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/>
          <p:nvPr/>
        </p:nvSpPr>
        <p:spPr>
          <a:xfrm>
            <a:off x="0" y="266875"/>
            <a:ext cx="2673000" cy="148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850" y="1090200"/>
            <a:ext cx="6405852" cy="367789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1"/>
          <p:cNvSpPr txBox="1"/>
          <p:nvPr/>
        </p:nvSpPr>
        <p:spPr>
          <a:xfrm>
            <a:off x="0" y="461225"/>
            <a:ext cx="25020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Plotting of bar graph using subplots</a:t>
            </a:r>
            <a:endParaRPr b="1"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0" name="Google Shape;320;p41"/>
          <p:cNvSpPr txBox="1"/>
          <p:nvPr/>
        </p:nvSpPr>
        <p:spPr>
          <a:xfrm>
            <a:off x="195675" y="2371650"/>
            <a:ext cx="1942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It is subplots used in the graph. In this, x-axis is divided into three parts to represent different graphs.</a:t>
            </a:r>
            <a:endParaRPr sz="1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56850"/>
            <a:ext cx="4374775" cy="33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7050" y="1356850"/>
            <a:ext cx="4464426" cy="33794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2"/>
          <p:cNvSpPr txBox="1"/>
          <p:nvPr/>
        </p:nvSpPr>
        <p:spPr>
          <a:xfrm>
            <a:off x="852600" y="511400"/>
            <a:ext cx="204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Pie chart</a:t>
            </a:r>
            <a:endParaRPr b="1" sz="26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8" name="Google Shape;328;p42"/>
          <p:cNvSpPr txBox="1"/>
          <p:nvPr/>
        </p:nvSpPr>
        <p:spPr>
          <a:xfrm>
            <a:off x="5511575" y="511400"/>
            <a:ext cx="280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Histogram</a:t>
            </a:r>
            <a:endParaRPr b="1" sz="26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16748" cy="456505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3"/>
          <p:cNvSpPr txBox="1"/>
          <p:nvPr/>
        </p:nvSpPr>
        <p:spPr>
          <a:xfrm>
            <a:off x="6811400" y="419325"/>
            <a:ext cx="18933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Bar Graph </a:t>
            </a:r>
            <a:r>
              <a:rPr lang="en" sz="1600"/>
              <a:t>with number of daily confirmed cases, daily recovered cases, and daily deceased cases against time.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8975"/>
            <a:ext cx="6933873" cy="3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4"/>
          <p:cNvSpPr txBox="1"/>
          <p:nvPr/>
        </p:nvSpPr>
        <p:spPr>
          <a:xfrm>
            <a:off x="405350" y="257550"/>
            <a:ext cx="7953000" cy="49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Distribution of Covid case among various state till the end of 2nd wave</a:t>
            </a:r>
            <a:endParaRPr b="1"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1" name="Google Shape;341;p44"/>
          <p:cNvSpPr txBox="1"/>
          <p:nvPr/>
        </p:nvSpPr>
        <p:spPr>
          <a:xfrm>
            <a:off x="7045675" y="1725150"/>
            <a:ext cx="18156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Analysis</a:t>
            </a:r>
            <a:r>
              <a:rPr lang="en" sz="1500"/>
              <a:t>: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Maharashtra</a:t>
            </a:r>
            <a:r>
              <a:rPr lang="en" sz="1500"/>
              <a:t> is the most affected state followed by Kerala, Karnataka, Tamil Nadu, Andhra Pradesh.</a:t>
            </a:r>
            <a:endParaRPr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/>
          <p:nvPr/>
        </p:nvSpPr>
        <p:spPr>
          <a:xfrm>
            <a:off x="6471000" y="0"/>
            <a:ext cx="2673000" cy="148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6325"/>
            <a:ext cx="7254001" cy="373187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5"/>
          <p:cNvSpPr txBox="1"/>
          <p:nvPr/>
        </p:nvSpPr>
        <p:spPr>
          <a:xfrm>
            <a:off x="6471000" y="139775"/>
            <a:ext cx="2673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Distribution of number of deaths in various states</a:t>
            </a:r>
            <a:endParaRPr b="1"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p45"/>
          <p:cNvSpPr txBox="1"/>
          <p:nvPr/>
        </p:nvSpPr>
        <p:spPr>
          <a:xfrm>
            <a:off x="7468325" y="1956925"/>
            <a:ext cx="1532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Analysis</a:t>
            </a:r>
            <a:r>
              <a:rPr b="1" lang="en" sz="1500"/>
              <a:t>: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Maharashtra</a:t>
            </a:r>
            <a:r>
              <a:rPr lang="en" sz="1500"/>
              <a:t> is most affected states due to Covid-19,</a:t>
            </a:r>
            <a:endParaRPr sz="1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1775"/>
            <a:ext cx="7873198" cy="422864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6"/>
          <p:cNvSpPr txBox="1"/>
          <p:nvPr/>
        </p:nvSpPr>
        <p:spPr>
          <a:xfrm>
            <a:off x="0" y="84700"/>
            <a:ext cx="9144000" cy="43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Comparative analysis of Covid-19 cases in six most affected states</a:t>
            </a:r>
            <a:endParaRPr b="1"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type="title"/>
          </p:nvPr>
        </p:nvSpPr>
        <p:spPr>
          <a:xfrm>
            <a:off x="5101575" y="766525"/>
            <a:ext cx="3662100" cy="75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29"/>
          <p:cNvSpPr txBox="1"/>
          <p:nvPr>
            <p:ph idx="1" type="body"/>
          </p:nvPr>
        </p:nvSpPr>
        <p:spPr>
          <a:xfrm>
            <a:off x="5368175" y="1852100"/>
            <a:ext cx="2808000" cy="23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To create  a framework for the collection of covid data  of India and putting them into a </a:t>
            </a:r>
            <a:r>
              <a:rPr b="1" lang="en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.  Use different </a:t>
            </a:r>
            <a:r>
              <a:rPr b="1" lang="en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visualisation tools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to visualize time series data pattern.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" name="Google Shape;226;p29"/>
          <p:cNvCxnSpPr/>
          <p:nvPr/>
        </p:nvCxnSpPr>
        <p:spPr>
          <a:xfrm flipH="1">
            <a:off x="4863900" y="4940300"/>
            <a:ext cx="4280100" cy="7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63900" cy="494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10225"/>
            <a:ext cx="7491349" cy="354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7"/>
          <p:cNvSpPr txBox="1"/>
          <p:nvPr/>
        </p:nvSpPr>
        <p:spPr>
          <a:xfrm>
            <a:off x="653525" y="229950"/>
            <a:ext cx="6632100" cy="6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Distplot</a:t>
            </a:r>
            <a:endParaRPr b="1"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47"/>
          <p:cNvSpPr txBox="1"/>
          <p:nvPr/>
        </p:nvSpPr>
        <p:spPr>
          <a:xfrm>
            <a:off x="7285625" y="1902150"/>
            <a:ext cx="1775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It represents the frequency of </a:t>
            </a:r>
            <a:r>
              <a:rPr lang="en" sz="1500"/>
              <a:t>occurrence</a:t>
            </a:r>
            <a:r>
              <a:rPr lang="en" sz="1500"/>
              <a:t> of cases in specific range.</a:t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3588"/>
            <a:ext cx="4302952" cy="3030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1050" y="1713575"/>
            <a:ext cx="4302952" cy="3030524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8"/>
          <p:cNvSpPr txBox="1"/>
          <p:nvPr/>
        </p:nvSpPr>
        <p:spPr>
          <a:xfrm>
            <a:off x="0" y="229950"/>
            <a:ext cx="9144000" cy="6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Strip Plot and Swarm Plot</a:t>
            </a:r>
            <a:endParaRPr b="1"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0" name="Google Shape;370;p48"/>
          <p:cNvSpPr txBox="1"/>
          <p:nvPr/>
        </p:nvSpPr>
        <p:spPr>
          <a:xfrm>
            <a:off x="556700" y="1097975"/>
            <a:ext cx="374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StripPlot: For analysis of univariate data set</a:t>
            </a:r>
            <a:endParaRPr/>
          </a:p>
        </p:txBody>
      </p:sp>
      <p:sp>
        <p:nvSpPr>
          <p:cNvPr id="371" name="Google Shape;371;p48"/>
          <p:cNvSpPr txBox="1"/>
          <p:nvPr/>
        </p:nvSpPr>
        <p:spPr>
          <a:xfrm>
            <a:off x="5542875" y="1097975"/>
            <a:ext cx="346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SwarmPlot: For plotting joint distributions of attributes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058776" cy="474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9"/>
          <p:cNvSpPr/>
          <p:nvPr/>
        </p:nvSpPr>
        <p:spPr>
          <a:xfrm>
            <a:off x="5300825" y="0"/>
            <a:ext cx="3843000" cy="474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9"/>
          <p:cNvSpPr txBox="1"/>
          <p:nvPr/>
        </p:nvSpPr>
        <p:spPr>
          <a:xfrm>
            <a:off x="5764750" y="1525500"/>
            <a:ext cx="2549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PairPlot</a:t>
            </a:r>
            <a:r>
              <a:rPr lang="en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>
                <a:solidFill>
                  <a:schemeClr val="lt1"/>
                </a:solidFill>
              </a:rPr>
              <a:t>representing the </a:t>
            </a:r>
            <a:r>
              <a:rPr lang="en">
                <a:solidFill>
                  <a:schemeClr val="lt1"/>
                </a:solidFill>
              </a:rPr>
              <a:t>correlation</a:t>
            </a:r>
            <a:r>
              <a:rPr lang="en">
                <a:solidFill>
                  <a:schemeClr val="lt1"/>
                </a:solidFill>
              </a:rPr>
              <a:t> between distribution of number of confirmed cases, number of recovered cases, and number of deceased cases.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0"/>
          <p:cNvSpPr/>
          <p:nvPr/>
        </p:nvSpPr>
        <p:spPr>
          <a:xfrm>
            <a:off x="0" y="0"/>
            <a:ext cx="44175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500" y="6400"/>
            <a:ext cx="4726501" cy="47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0"/>
          <p:cNvSpPr txBox="1"/>
          <p:nvPr/>
        </p:nvSpPr>
        <p:spPr>
          <a:xfrm>
            <a:off x="1155800" y="1137625"/>
            <a:ext cx="2614200" cy="6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JointPlot</a:t>
            </a:r>
            <a:endParaRPr b="1"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6" name="Google Shape;386;p50"/>
          <p:cNvSpPr txBox="1"/>
          <p:nvPr/>
        </p:nvSpPr>
        <p:spPr>
          <a:xfrm>
            <a:off x="895575" y="1753225"/>
            <a:ext cx="30255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It is showing </a:t>
            </a:r>
            <a:r>
              <a:rPr lang="en" sz="1500">
                <a:solidFill>
                  <a:schemeClr val="lt1"/>
                </a:solidFill>
              </a:rPr>
              <a:t>correlation</a:t>
            </a:r>
            <a:r>
              <a:rPr lang="en" sz="1500">
                <a:solidFill>
                  <a:schemeClr val="lt1"/>
                </a:solidFill>
              </a:rPr>
              <a:t> between number of confirmed cases per day vs number of recovered cases per day. It’s showing </a:t>
            </a:r>
            <a:r>
              <a:rPr lang="en" sz="1500">
                <a:solidFill>
                  <a:schemeClr val="lt1"/>
                </a:solidFill>
              </a:rPr>
              <a:t>the</a:t>
            </a:r>
            <a:r>
              <a:rPr lang="en" sz="1500">
                <a:solidFill>
                  <a:schemeClr val="lt1"/>
                </a:solidFill>
              </a:rPr>
              <a:t> regression line with slope almost 1. It indicates that number of confirmed cases per day was almost equal to number of recovered cases per day.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1"/>
          <p:cNvSpPr txBox="1"/>
          <p:nvPr>
            <p:ph type="title"/>
          </p:nvPr>
        </p:nvSpPr>
        <p:spPr>
          <a:xfrm>
            <a:off x="705222" y="4612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Times New Roman"/>
                <a:ea typeface="Times New Roman"/>
                <a:cs typeface="Times New Roman"/>
                <a:sym typeface="Times New Roman"/>
              </a:rPr>
              <a:t>Observation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2" name="Google Shape;392;p51"/>
          <p:cNvSpPr txBox="1"/>
          <p:nvPr>
            <p:ph idx="1" type="body"/>
          </p:nvPr>
        </p:nvSpPr>
        <p:spPr>
          <a:xfrm>
            <a:off x="903125" y="1355750"/>
            <a:ext cx="3550500" cy="3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There were two covid peaks in India until October 2021.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In terms of sudden spikes in the number of covid cases as well as deaths, the second covid peak was far more devastating.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The first Covid peak occurred around Sept 2020, while the second peak occurred around May 2021.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In terms of confirmed cases and recovered cases per day, they were almost equal. This is a testament to India's quality medical facilities and doctors' efforts.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The worst affected state during the corona was Maharashtra, followed by Kerala, Karnataka, Tamil Nadu, Andhra Pradesh, and Delhi.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000" y="1018950"/>
            <a:ext cx="4385576" cy="3289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2"/>
          <p:cNvSpPr txBox="1"/>
          <p:nvPr/>
        </p:nvSpPr>
        <p:spPr>
          <a:xfrm>
            <a:off x="2056200" y="1640550"/>
            <a:ext cx="50316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of the project is provided in the google drive:</a:t>
            </a:r>
            <a:endParaRPr b="1" sz="27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https://drive.google.com/drive/folders/1W4067Y--GqpbImVmDeUefADprhocvosF?usp=sharing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3"/>
          <p:cNvSpPr txBox="1"/>
          <p:nvPr/>
        </p:nvSpPr>
        <p:spPr>
          <a:xfrm>
            <a:off x="2057400" y="2171550"/>
            <a:ext cx="4453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 b="1" sz="40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4" name="Google Shape;404;p53"/>
          <p:cNvSpPr txBox="1"/>
          <p:nvPr/>
        </p:nvSpPr>
        <p:spPr>
          <a:xfrm>
            <a:off x="5828400" y="3850500"/>
            <a:ext cx="3315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Prepared by: 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Samir Kumar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imes New Roman"/>
                <a:ea typeface="Times New Roman"/>
                <a:cs typeface="Times New Roman"/>
                <a:sym typeface="Times New Roman"/>
              </a:rPr>
              <a:t>2001CS59</a:t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type="title"/>
          </p:nvPr>
        </p:nvSpPr>
        <p:spPr>
          <a:xfrm>
            <a:off x="705225" y="445025"/>
            <a:ext cx="8111100" cy="5055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Flowchart of work</a:t>
            </a:r>
            <a:endParaRPr b="1" sz="2800" u="sng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30"/>
          <p:cNvSpPr txBox="1"/>
          <p:nvPr/>
        </p:nvSpPr>
        <p:spPr>
          <a:xfrm>
            <a:off x="2901975" y="1006388"/>
            <a:ext cx="292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1"/>
                </a:solidFill>
              </a:rPr>
              <a:t>Data Collection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2901975" y="2049075"/>
            <a:ext cx="292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1"/>
                </a:solidFill>
              </a:rPr>
              <a:t>Upload data into a database</a:t>
            </a:r>
            <a:endParaRPr b="1" sz="1600">
              <a:solidFill>
                <a:schemeClr val="accent1"/>
              </a:solidFill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2529800" y="3080475"/>
            <a:ext cx="374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accent1"/>
                </a:solidFill>
              </a:rPr>
              <a:t>Connection of database to jupyter notebook</a:t>
            </a:r>
            <a:endParaRPr b="1" sz="1500">
              <a:solidFill>
                <a:schemeClr val="accent1"/>
              </a:solidFill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2683575" y="4462050"/>
            <a:ext cx="33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1"/>
                </a:solidFill>
              </a:rPr>
              <a:t>Graphical analysis of data</a:t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30"/>
          <p:cNvSpPr/>
          <p:nvPr/>
        </p:nvSpPr>
        <p:spPr>
          <a:xfrm>
            <a:off x="4130325" y="1493363"/>
            <a:ext cx="470400" cy="505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0"/>
          <p:cNvSpPr/>
          <p:nvPr/>
        </p:nvSpPr>
        <p:spPr>
          <a:xfrm>
            <a:off x="4130325" y="2530388"/>
            <a:ext cx="470400" cy="505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0"/>
          <p:cNvSpPr/>
          <p:nvPr/>
        </p:nvSpPr>
        <p:spPr>
          <a:xfrm>
            <a:off x="4130325" y="3869313"/>
            <a:ext cx="470400" cy="505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450" y="0"/>
            <a:ext cx="4573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1"/>
          <p:cNvSpPr txBox="1"/>
          <p:nvPr/>
        </p:nvSpPr>
        <p:spPr>
          <a:xfrm>
            <a:off x="628975" y="433300"/>
            <a:ext cx="306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-3025" y="545125"/>
            <a:ext cx="457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 used in the project</a:t>
            </a:r>
            <a:endParaRPr b="1"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628975" y="1341800"/>
            <a:ext cx="2725500" cy="38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>
                <a:solidFill>
                  <a:schemeClr val="lt1"/>
                </a:solidFill>
              </a:rPr>
              <a:t>MySQL as DBMS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>
                <a:solidFill>
                  <a:schemeClr val="lt1"/>
                </a:solidFill>
              </a:rPr>
              <a:t>Jupyter Notebook as platform to run program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>
                <a:solidFill>
                  <a:schemeClr val="lt1"/>
                </a:solidFill>
              </a:rPr>
              <a:t>Matplotlib to visualize data time series pattern using Python as language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>
                <a:solidFill>
                  <a:schemeClr val="lt1"/>
                </a:solidFill>
              </a:rPr>
              <a:t>Pre-built Python libraries like Numpy, Pandas, Seaborn etc.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60801" cy="475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2"/>
          <p:cNvSpPr txBox="1"/>
          <p:nvPr>
            <p:ph idx="4294967295" type="body"/>
          </p:nvPr>
        </p:nvSpPr>
        <p:spPr>
          <a:xfrm>
            <a:off x="4360800" y="1062250"/>
            <a:ext cx="4539000" cy="3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of Covid-19 cases of India is collected.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is collected on the state level and national level.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includes the daily confirmed cases, daily recovered cases, and daily deceased cases , due to Covid-19, of each state and union territories as well.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includes the collection of daily cases of Covid-19 from 14th March 2020 to 10th October 2021.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preprocessing and cleaning is done.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54" name="Google Shape;254;p32"/>
          <p:cNvSpPr txBox="1"/>
          <p:nvPr>
            <p:ph idx="4294967295" type="title"/>
          </p:nvPr>
        </p:nvSpPr>
        <p:spPr>
          <a:xfrm>
            <a:off x="4360800" y="331825"/>
            <a:ext cx="4783200" cy="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Data collection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/>
        </p:nvSpPr>
        <p:spPr>
          <a:xfrm>
            <a:off x="904500" y="265550"/>
            <a:ext cx="7335000" cy="585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uploaded on database</a:t>
            </a:r>
            <a:endParaRPr b="1"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p33"/>
          <p:cNvSpPr txBox="1"/>
          <p:nvPr/>
        </p:nvSpPr>
        <p:spPr>
          <a:xfrm>
            <a:off x="904500" y="850550"/>
            <a:ext cx="7335000" cy="116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MySQL is used as database management system.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Database: “state_daily_update”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Table: “state_wise_daily”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61" name="Google Shape;2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500" y="1733125"/>
            <a:ext cx="7761773" cy="327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1800"/>
            <a:ext cx="8839200" cy="335257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/>
        </p:nvSpPr>
        <p:spPr>
          <a:xfrm>
            <a:off x="904500" y="852600"/>
            <a:ext cx="672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Establishing connection of jupyter notebook with MySQL database management system to fetch required data and importing used python libraries:</a:t>
            </a: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34"/>
          <p:cNvSpPr txBox="1"/>
          <p:nvPr/>
        </p:nvSpPr>
        <p:spPr>
          <a:xfrm>
            <a:off x="904500" y="209650"/>
            <a:ext cx="7335000" cy="58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Connection of database to jupyter notebook</a:t>
            </a:r>
            <a:endParaRPr b="1" sz="2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/>
          <p:nvPr/>
        </p:nvSpPr>
        <p:spPr>
          <a:xfrm>
            <a:off x="904500" y="1616700"/>
            <a:ext cx="4989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Data Visualization?</a:t>
            </a:r>
            <a:endParaRPr sz="3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35"/>
          <p:cNvSpPr txBox="1"/>
          <p:nvPr/>
        </p:nvSpPr>
        <p:spPr>
          <a:xfrm>
            <a:off x="904500" y="3019000"/>
            <a:ext cx="7335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</a:rPr>
              <a:t>Data visualization is the graphical representation of information and data. By using </a:t>
            </a:r>
            <a:r>
              <a:rPr lang="en" sz="1600">
                <a:solidFill>
                  <a:srgbClr val="FF6D0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visual elements like charts, graphs, and maps</a:t>
            </a:r>
            <a:r>
              <a:rPr lang="en" sz="1600">
                <a:solidFill>
                  <a:srgbClr val="333333"/>
                </a:solidFill>
              </a:rPr>
              <a:t>, data visualization tools provide an accessible way to see and understand trends, outliers, and patterns in data.</a:t>
            </a:r>
            <a:endParaRPr sz="1600"/>
          </a:p>
        </p:txBody>
      </p:sp>
      <p:sp>
        <p:nvSpPr>
          <p:cNvPr id="275" name="Google Shape;275;p35"/>
          <p:cNvSpPr txBox="1"/>
          <p:nvPr/>
        </p:nvSpPr>
        <p:spPr>
          <a:xfrm>
            <a:off x="904500" y="461250"/>
            <a:ext cx="733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data visualization</a:t>
            </a:r>
            <a:endParaRPr b="1" sz="28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/>
        </p:nvSpPr>
        <p:spPr>
          <a:xfrm>
            <a:off x="4975800" y="2310150"/>
            <a:ext cx="416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Graph used in the project to visualize data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684875" y="810650"/>
            <a:ext cx="36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36"/>
          <p:cNvSpPr txBox="1"/>
          <p:nvPr/>
        </p:nvSpPr>
        <p:spPr>
          <a:xfrm>
            <a:off x="684875" y="532350"/>
            <a:ext cx="3857700" cy="4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●"/>
            </a:pPr>
            <a:r>
              <a:rPr lang="en" sz="2200">
                <a:solidFill>
                  <a:schemeClr val="accent1"/>
                </a:solidFill>
              </a:rPr>
              <a:t>Line Graph</a:t>
            </a:r>
            <a:endParaRPr sz="2200">
              <a:solidFill>
                <a:schemeClr val="accent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●"/>
            </a:pPr>
            <a:r>
              <a:rPr lang="en" sz="2200">
                <a:solidFill>
                  <a:schemeClr val="accent1"/>
                </a:solidFill>
              </a:rPr>
              <a:t>Bar Graph</a:t>
            </a:r>
            <a:endParaRPr sz="2200">
              <a:solidFill>
                <a:schemeClr val="accent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●"/>
            </a:pPr>
            <a:r>
              <a:rPr lang="en" sz="2200">
                <a:solidFill>
                  <a:schemeClr val="accent1"/>
                </a:solidFill>
              </a:rPr>
              <a:t>Scatter Plot</a:t>
            </a:r>
            <a:endParaRPr sz="2200">
              <a:solidFill>
                <a:schemeClr val="accent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●"/>
            </a:pPr>
            <a:r>
              <a:rPr lang="en" sz="2200">
                <a:solidFill>
                  <a:schemeClr val="accent1"/>
                </a:solidFill>
              </a:rPr>
              <a:t>Subplots</a:t>
            </a:r>
            <a:endParaRPr sz="2200">
              <a:solidFill>
                <a:schemeClr val="accent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●"/>
            </a:pPr>
            <a:r>
              <a:rPr lang="en" sz="2200">
                <a:solidFill>
                  <a:schemeClr val="accent1"/>
                </a:solidFill>
              </a:rPr>
              <a:t>Pie Chart</a:t>
            </a:r>
            <a:endParaRPr sz="2200">
              <a:solidFill>
                <a:schemeClr val="accent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●"/>
            </a:pPr>
            <a:r>
              <a:rPr lang="en" sz="2200">
                <a:solidFill>
                  <a:schemeClr val="accent1"/>
                </a:solidFill>
              </a:rPr>
              <a:t>Histogram</a:t>
            </a:r>
            <a:endParaRPr sz="2200">
              <a:solidFill>
                <a:schemeClr val="accent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●"/>
            </a:pPr>
            <a:r>
              <a:rPr lang="en" sz="2200">
                <a:solidFill>
                  <a:schemeClr val="accent1"/>
                </a:solidFill>
              </a:rPr>
              <a:t>Distplot</a:t>
            </a:r>
            <a:endParaRPr sz="2200">
              <a:solidFill>
                <a:schemeClr val="accent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●"/>
            </a:pPr>
            <a:r>
              <a:rPr lang="en" sz="2200">
                <a:solidFill>
                  <a:schemeClr val="accent1"/>
                </a:solidFill>
              </a:rPr>
              <a:t>Joint plot</a:t>
            </a:r>
            <a:endParaRPr sz="2200">
              <a:solidFill>
                <a:schemeClr val="accent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●"/>
            </a:pPr>
            <a:r>
              <a:rPr lang="en" sz="2200">
                <a:solidFill>
                  <a:schemeClr val="accent1"/>
                </a:solidFill>
              </a:rPr>
              <a:t>Strip plot</a:t>
            </a:r>
            <a:endParaRPr sz="2200">
              <a:solidFill>
                <a:schemeClr val="accent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●"/>
            </a:pPr>
            <a:r>
              <a:rPr lang="en" sz="2200">
                <a:solidFill>
                  <a:schemeClr val="accent1"/>
                </a:solidFill>
              </a:rPr>
              <a:t>Pair Plot</a:t>
            </a:r>
            <a:endParaRPr sz="2200">
              <a:solidFill>
                <a:schemeClr val="accent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●"/>
            </a:pPr>
            <a:r>
              <a:rPr lang="en" sz="2200">
                <a:solidFill>
                  <a:schemeClr val="accent1"/>
                </a:solidFill>
              </a:rPr>
              <a:t>Swarm Plot</a:t>
            </a:r>
            <a:endParaRPr sz="2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onavirus Clinical Cas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67AF1"/>
      </a:accent1>
      <a:accent2>
        <a:srgbClr val="CCCCCC"/>
      </a:accent2>
      <a:accent3>
        <a:srgbClr val="A5D5FC"/>
      </a:accent3>
      <a:accent4>
        <a:srgbClr val="27BBFF"/>
      </a:accent4>
      <a:accent5>
        <a:srgbClr val="18379E"/>
      </a:accent5>
      <a:accent6>
        <a:srgbClr val="467AF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